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1" r:id="rId3"/>
    <p:sldId id="289" r:id="rId4"/>
    <p:sldId id="263" r:id="rId5"/>
    <p:sldId id="260" r:id="rId6"/>
    <p:sldId id="290" r:id="rId7"/>
    <p:sldId id="287" r:id="rId8"/>
    <p:sldId id="268" r:id="rId9"/>
    <p:sldId id="269" r:id="rId10"/>
    <p:sldId id="270" r:id="rId11"/>
    <p:sldId id="271" r:id="rId12"/>
    <p:sldId id="272" r:id="rId13"/>
    <p:sldId id="273" r:id="rId14"/>
    <p:sldId id="286" r:id="rId15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71" d="100"/>
          <a:sy n="71" d="100"/>
        </p:scale>
        <p:origin x="-120" y="-588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99B65-F9B9-454C-9B0E-F4342171418A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6983B-67B0-4069-9A3C-F001CA3A1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983B-67B0-4069-9A3C-F001CA3A11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Symbol of knowledge and skills.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983B-67B0-4069-9A3C-F001CA3A11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8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All the four skills of English will be focused in this</a:t>
            </a:r>
            <a:r>
              <a:rPr lang="en-US" baseline="0" dirty="0" smtClean="0"/>
              <a:t>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983B-67B0-4069-9A3C-F001CA3A11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11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983B-67B0-4069-9A3C-F001CA3A11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51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conduct</a:t>
            </a:r>
            <a:r>
              <a:rPr lang="en-US" baseline="0" dirty="0" smtClean="0"/>
              <a:t> rest this session manually by silent reading and loud reading according to his will.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983B-67B0-4069-9A3C-F001CA3A11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87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8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67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257"/>
            <a:ext cx="308610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257"/>
            <a:ext cx="902970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0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4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6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3560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813560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9/8/2018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8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9/8/2018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8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9/8/2018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5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9/8/2018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5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9/8/2018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04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9/8/2018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06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4C13B-F343-40D6-8CA1-B14DCEBF0C58}" type="datetimeFigureOut">
              <a:rPr lang="en-US" smtClean="0"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2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accent2">
                <a:lumMod val="50000"/>
              </a:schemeClr>
            </a:gs>
            <a:gs pos="10000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09600" y="1506682"/>
            <a:ext cx="12420600" cy="5808518"/>
            <a:chOff x="609600" y="592282"/>
            <a:chExt cx="12420600" cy="58085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592282"/>
              <a:ext cx="6096000" cy="580851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83276" y="668482"/>
              <a:ext cx="6546924" cy="5732318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066800" y="0"/>
            <a:ext cx="11734800" cy="259824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</a:rPr>
              <a:t>Welcome to our class.</a:t>
            </a:r>
            <a:endParaRPr 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8600" y="1671935"/>
            <a:ext cx="5410200" cy="221426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d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ear learners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4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228600" y="228600"/>
            <a:ext cx="9906000" cy="7391400"/>
          </a:xfrm>
          <a:prstGeom prst="homePlate">
            <a:avLst>
              <a:gd name="adj" fmla="val 34613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5442"/>
            <a:ext cx="7086600" cy="3368039"/>
          </a:xfrm>
          <a:prstGeom prst="rect">
            <a:avLst/>
          </a:prstGeom>
          <a:ln w="1270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24300"/>
            <a:ext cx="7086600" cy="3529729"/>
          </a:xfrm>
          <a:prstGeom prst="rect">
            <a:avLst/>
          </a:prstGeom>
          <a:ln w="1270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10134600" y="228600"/>
            <a:ext cx="3276600" cy="72254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latin typeface="Book Antiqua" pitchFamily="18" charset="0"/>
              </a:rPr>
              <a:t>geography </a:t>
            </a:r>
          </a:p>
          <a:p>
            <a:pPr lvl="0" algn="ctr"/>
            <a:r>
              <a:rPr lang="en-US" sz="4000" b="1" dirty="0">
                <a:latin typeface="Book Antiqua" pitchFamily="18" charset="0"/>
              </a:rPr>
              <a:t>and </a:t>
            </a:r>
          </a:p>
          <a:p>
            <a:pPr lvl="0" algn="ctr"/>
            <a:r>
              <a:rPr lang="en-US" sz="4000" b="1" dirty="0">
                <a:latin typeface="Book Antiqua" pitchFamily="18" charset="0"/>
              </a:rPr>
              <a:t>p</a:t>
            </a:r>
            <a:r>
              <a:rPr lang="en-US" sz="4000" b="1" dirty="0" smtClean="0">
                <a:latin typeface="Book Antiqua" pitchFamily="18" charset="0"/>
              </a:rPr>
              <a:t>eople.</a:t>
            </a:r>
            <a:endParaRPr lang="en-US" sz="4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9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259080"/>
            <a:ext cx="6366014" cy="3627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3917135"/>
            <a:ext cx="6172200" cy="32816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Left Arrow 3"/>
          <p:cNvSpPr/>
          <p:nvPr/>
        </p:nvSpPr>
        <p:spPr>
          <a:xfrm>
            <a:off x="6972300" y="728904"/>
            <a:ext cx="6172200" cy="2159000"/>
          </a:xfrm>
          <a:prstGeom prst="leftArrow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/>
          <a:p>
            <a:pPr algn="ctr"/>
            <a:r>
              <a:rPr lang="en-US" sz="4300" b="1" dirty="0" smtClean="0">
                <a:latin typeface="Book Antiqua" pitchFamily="18" charset="0"/>
              </a:rPr>
              <a:t>our </a:t>
            </a:r>
            <a:r>
              <a:rPr lang="en-US" sz="4300" b="1" dirty="0">
                <a:latin typeface="Book Antiqua" pitchFamily="18" charset="0"/>
              </a:rPr>
              <a:t>state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71501" y="4404360"/>
            <a:ext cx="6366014" cy="2159000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/>
          <a:p>
            <a:pPr algn="ctr"/>
            <a:r>
              <a:rPr lang="en-US" sz="3800" b="1" dirty="0" smtClean="0">
                <a:latin typeface="Book Antiqua" pitchFamily="18" charset="0"/>
              </a:rPr>
              <a:t>our </a:t>
            </a:r>
            <a:r>
              <a:rPr lang="en-US" sz="3800" b="1" dirty="0">
                <a:latin typeface="Book Antiqua" pitchFamily="18" charset="0"/>
              </a:rPr>
              <a:t>legislative power</a:t>
            </a:r>
          </a:p>
        </p:txBody>
      </p:sp>
    </p:spTree>
    <p:extLst>
      <p:ext uri="{BB962C8B-B14F-4D97-AF65-F5344CB8AC3E}">
        <p14:creationId xmlns:p14="http://schemas.microsoft.com/office/powerpoint/2010/main" val="134708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83" y="604521"/>
            <a:ext cx="6057900" cy="3126158"/>
          </a:xfrm>
          <a:prstGeom prst="rect">
            <a:avLst/>
          </a:prstGeom>
          <a:ln w="101600" cap="sq">
            <a:solidFill>
              <a:srgbClr val="00B0F0"/>
            </a:solidFill>
            <a:miter lim="800000"/>
          </a:ln>
        </p:spPr>
      </p:pic>
      <p:sp>
        <p:nvSpPr>
          <p:cNvPr id="3" name="Left Arrow 2"/>
          <p:cNvSpPr/>
          <p:nvPr/>
        </p:nvSpPr>
        <p:spPr>
          <a:xfrm>
            <a:off x="6705600" y="777240"/>
            <a:ext cx="6781800" cy="2331720"/>
          </a:xfrm>
          <a:prstGeom prst="leftArrow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/>
          <a:p>
            <a:pPr lvl="0"/>
            <a:r>
              <a:rPr lang="en-US" sz="4300" b="1" dirty="0" smtClean="0">
                <a:latin typeface="Book Antiqua" pitchFamily="18" charset="0"/>
              </a:rPr>
              <a:t>our </a:t>
            </a:r>
            <a:r>
              <a:rPr lang="en-US" sz="4300" b="1" dirty="0">
                <a:latin typeface="Book Antiqua" pitchFamily="18" charset="0"/>
              </a:rPr>
              <a:t>judicial </a:t>
            </a:r>
            <a:r>
              <a:rPr lang="en-US" sz="4300" b="1" dirty="0" smtClean="0">
                <a:latin typeface="Book Antiqua" pitchFamily="18" charset="0"/>
              </a:rPr>
              <a:t>system.</a:t>
            </a:r>
            <a:endParaRPr lang="en-US" sz="4300" b="1" dirty="0">
              <a:latin typeface="Book Antiqua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8572500" y="2849880"/>
            <a:ext cx="4914900" cy="1209040"/>
          </a:xfrm>
          <a:prstGeom prst="wedgeEllipseCallout">
            <a:avLst>
              <a:gd name="adj1" fmla="val -50699"/>
              <a:gd name="adj2" fmla="val 10064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/>
          <a:p>
            <a:pPr algn="ctr"/>
            <a:r>
              <a:rPr lang="en-US" sz="3800" b="1" dirty="0">
                <a:latin typeface="Book Antiqua" pitchFamily="18" charset="0"/>
              </a:rPr>
              <a:t>Anything more?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42900" y="4782024"/>
            <a:ext cx="13030200" cy="276352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/>
          <a:p>
            <a:pPr lvl="0" algn="just"/>
            <a:r>
              <a:rPr lang="en-US" sz="3800" b="1" dirty="0">
                <a:latin typeface="Book Antiqua" pitchFamily="18" charset="0"/>
              </a:rPr>
              <a:t>Yes, our government, its structures and functions, our history, cultures, traditions, literature, moral values and religions, our socio-economic activities and educational system.</a:t>
            </a:r>
          </a:p>
        </p:txBody>
      </p:sp>
    </p:spTree>
    <p:extLst>
      <p:ext uri="{BB962C8B-B14F-4D97-AF65-F5344CB8AC3E}">
        <p14:creationId xmlns:p14="http://schemas.microsoft.com/office/powerpoint/2010/main" val="92868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1371600"/>
            <a:ext cx="11312856" cy="14478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What is needed more?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9200" y="3032760"/>
            <a:ext cx="11312856" cy="7772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/>
          <a:p>
            <a:pPr algn="ctr"/>
            <a:r>
              <a:rPr lang="en-US" sz="4800" b="1" dirty="0">
                <a:latin typeface="Book Antiqua" pitchFamily="18" charset="0"/>
              </a:rPr>
              <a:t>It is skill &amp; attitude.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4114800"/>
            <a:ext cx="1131285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Book Antiqua" pitchFamily="18" charset="0"/>
              </a:rPr>
              <a:t>Let’s have a look at the text book page-6 and go through “you need skills to do things----- Dhaka city corporation” including section C and D silently and loudly.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48989"/>
            <a:ext cx="12230100" cy="2529840"/>
          </a:xfrm>
          <a:prstGeom prst="rect">
            <a:avLst/>
          </a:prstGeom>
          <a:noFill/>
        </p:spPr>
        <p:txBody>
          <a:bodyPr wrap="square" lIns="122786" tIns="61393" rIns="122786" bIns="61393" rtlCol="0">
            <a:prstTxWarp prst="textWave2">
              <a:avLst>
                <a:gd name="adj1" fmla="val 12500"/>
                <a:gd name="adj2" fmla="val -167"/>
              </a:avLst>
            </a:prstTxWarp>
            <a:spAutoFit/>
          </a:bodyPr>
          <a:lstStyle/>
          <a:p>
            <a:pPr algn="ctr"/>
            <a:r>
              <a:rPr lang="en-US" sz="8000" b="1" dirty="0" smtClean="0">
                <a:latin typeface="Book Antiqua" pitchFamily="18" charset="0"/>
              </a:rPr>
              <a:t>May Allah bless you all</a:t>
            </a:r>
            <a:endParaRPr lang="en-US" sz="8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6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345441"/>
            <a:ext cx="11658600" cy="120904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 Introduce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1899920"/>
            <a:ext cx="11516117" cy="4749800"/>
          </a:xfr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7030A0"/>
                </a:solidFill>
              </a:rPr>
              <a:t>Md. </a:t>
            </a:r>
            <a:r>
              <a:rPr lang="en-US" sz="4800" b="1" dirty="0" err="1">
                <a:solidFill>
                  <a:srgbClr val="7030A0"/>
                </a:solidFill>
              </a:rPr>
              <a:t>Zahirul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>
                <a:solidFill>
                  <a:srgbClr val="7030A0"/>
                </a:solidFill>
              </a:rPr>
              <a:t>Islam</a:t>
            </a:r>
          </a:p>
          <a:p>
            <a:pPr>
              <a:defRPr/>
            </a:pPr>
            <a:r>
              <a:rPr lang="en-US" sz="3800" dirty="0">
                <a:solidFill>
                  <a:srgbClr val="7030A0"/>
                </a:solidFill>
              </a:rPr>
              <a:t>Assistant teacher </a:t>
            </a:r>
          </a:p>
          <a:p>
            <a:pPr>
              <a:defRPr/>
            </a:pPr>
            <a:r>
              <a:rPr lang="en-US" b="1" dirty="0" err="1" smtClean="0">
                <a:solidFill>
                  <a:srgbClr val="7030A0"/>
                </a:solidFill>
              </a:rPr>
              <a:t>Jagadish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Saraswat</a:t>
            </a:r>
            <a:r>
              <a:rPr lang="en-US" b="1" dirty="0" smtClean="0">
                <a:solidFill>
                  <a:srgbClr val="7030A0"/>
                </a:solidFill>
              </a:rPr>
              <a:t> Girls’ School &amp; College</a:t>
            </a:r>
          </a:p>
          <a:p>
            <a:pPr>
              <a:defRPr/>
            </a:pPr>
            <a:r>
              <a:rPr lang="en-US" b="1" dirty="0" smtClean="0">
                <a:solidFill>
                  <a:srgbClr val="7030A0"/>
                </a:solidFill>
              </a:rPr>
              <a:t>Barisal</a:t>
            </a:r>
            <a:endParaRPr lang="en-US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7030A0"/>
                </a:solidFill>
              </a:rPr>
              <a:t>Mob: </a:t>
            </a:r>
            <a:r>
              <a:rPr lang="en-US" dirty="0" smtClean="0">
                <a:solidFill>
                  <a:srgbClr val="7030A0"/>
                </a:solidFill>
              </a:rPr>
              <a:t>01712-618288</a:t>
            </a:r>
            <a:endParaRPr lang="en-US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7030A0"/>
                </a:solidFill>
              </a:rPr>
              <a:t>E mail: </a:t>
            </a:r>
            <a:r>
              <a:rPr lang="en-US" b="1" dirty="0" smtClean="0">
                <a:solidFill>
                  <a:srgbClr val="7030A0"/>
                </a:solidFill>
              </a:rPr>
              <a:t>zahir.suman@gmail.com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4191000"/>
            <a:ext cx="1531541" cy="14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9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813328"/>
              </p:ext>
            </p:extLst>
          </p:nvPr>
        </p:nvGraphicFramePr>
        <p:xfrm>
          <a:off x="6172200" y="2057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72200" y="20574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1415143" y="876300"/>
            <a:ext cx="10972800" cy="28194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Book Antiqua" pitchFamily="18" charset="0"/>
              </a:rPr>
              <a:t>Watch and guess about</a:t>
            </a:r>
          </a:p>
          <a:p>
            <a:pPr algn="ctr"/>
            <a:r>
              <a:rPr lang="en-US" sz="4800" b="1" dirty="0" smtClean="0">
                <a:latin typeface="Book Antiqua" pitchFamily="18" charset="0"/>
              </a:rPr>
              <a:t> ------ and--------.</a:t>
            </a:r>
            <a:endParaRPr lang="en-US" sz="4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4343400"/>
            <a:ext cx="1173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What things are focused in the video?</a:t>
            </a:r>
            <a:endParaRPr lang="en-US" sz="4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43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17" y="838199"/>
            <a:ext cx="6439469" cy="5006461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838200"/>
            <a:ext cx="6569682" cy="5006461"/>
          </a:xfrm>
          <a:prstGeom prst="roundRect">
            <a:avLst>
              <a:gd name="adj" fmla="val 16667"/>
            </a:avLst>
          </a:prstGeom>
          <a:ln w="38100" cmpd="sng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72416" y="6124789"/>
            <a:ext cx="3848670" cy="785705"/>
          </a:xfrm>
          <a:prstGeom prst="rect">
            <a:avLst/>
          </a:prstGeom>
          <a:noFill/>
        </p:spPr>
        <p:txBody>
          <a:bodyPr wrap="square" lIns="122786" tIns="61393" rIns="122786" bIns="61393" rtlCol="0">
            <a:spAutoFit/>
          </a:bodyPr>
          <a:lstStyle/>
          <a:p>
            <a:r>
              <a:rPr lang="en-US" sz="4300" b="1" dirty="0">
                <a:latin typeface="Book Antiqua" pitchFamily="18" charset="0"/>
              </a:rPr>
              <a:t>Knowledge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6148495"/>
            <a:ext cx="3429000" cy="785705"/>
          </a:xfrm>
          <a:prstGeom prst="rect">
            <a:avLst/>
          </a:prstGeom>
          <a:noFill/>
        </p:spPr>
        <p:txBody>
          <a:bodyPr wrap="square" lIns="122786" tIns="61393" rIns="122786" bIns="61393" rtlCol="0">
            <a:spAutoFit/>
          </a:bodyPr>
          <a:lstStyle/>
          <a:p>
            <a:pPr algn="ctr"/>
            <a:r>
              <a:rPr lang="en-US" sz="4300" b="1" dirty="0">
                <a:latin typeface="Book Antiqua" pitchFamily="18" charset="0"/>
              </a:rPr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346317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719943" y="1066800"/>
            <a:ext cx="10439400" cy="2514600"/>
          </a:xfrm>
          <a:prstGeom prst="ribbon">
            <a:avLst>
              <a:gd name="adj1" fmla="val 33333"/>
              <a:gd name="adj2" fmla="val 71272"/>
            </a:avLst>
          </a:prstGeom>
          <a:noFill/>
          <a:ln w="127000" cap="sq" cmpd="dbl"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/>
          <a:p>
            <a:pPr algn="ctr"/>
            <a:r>
              <a:rPr lang="en-US" sz="4800" b="1" dirty="0" smtClean="0">
                <a:latin typeface="Book Antiqua" pitchFamily="18" charset="0"/>
              </a:rPr>
              <a:t>Our </a:t>
            </a:r>
            <a:r>
              <a:rPr lang="en-US" sz="4800" b="1" dirty="0">
                <a:latin typeface="Book Antiqua" pitchFamily="18" charset="0"/>
              </a:rPr>
              <a:t>Today’s Lesson is-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19943" y="3962400"/>
            <a:ext cx="10439400" cy="2209800"/>
          </a:xfrm>
          <a:prstGeom prst="roundRect">
            <a:avLst/>
          </a:prstGeom>
          <a:noFill/>
          <a:ln w="127000" cap="sq" cmpd="dbl"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/>
          <a:p>
            <a:pPr algn="ctr"/>
            <a:r>
              <a:rPr lang="en-US" sz="4800" b="1" dirty="0">
                <a:latin typeface="Book Antiqua" pitchFamily="18" charset="0"/>
              </a:rPr>
              <a:t>Knowledge, skills </a:t>
            </a:r>
            <a:r>
              <a:rPr lang="en-US" sz="4800" b="1" dirty="0" smtClean="0">
                <a:latin typeface="Book Antiqua" pitchFamily="18" charset="0"/>
              </a:rPr>
              <a:t>and attitudes</a:t>
            </a:r>
            <a:endParaRPr lang="en-US" sz="4800" b="1" dirty="0">
              <a:latin typeface="Book Antiqua" pitchFamily="18" charset="0"/>
            </a:endParaRPr>
          </a:p>
          <a:p>
            <a:pPr algn="ctr"/>
            <a:r>
              <a:rPr lang="en-US" sz="4800" b="1" dirty="0" smtClean="0">
                <a:latin typeface="Book Antiqua" pitchFamily="18" charset="0"/>
              </a:rPr>
              <a:t>Unit-1, Lesson- </a:t>
            </a:r>
            <a:r>
              <a:rPr lang="en-US" sz="4800" b="1" dirty="0">
                <a:latin typeface="Book Antiqua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894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5477" y="1600200"/>
            <a:ext cx="11272723" cy="108198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Learning outcomes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124200"/>
            <a:ext cx="1127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 Antiqua" pitchFamily="18" charset="0"/>
              </a:rPr>
              <a:t>After completing the lesson , we will be able to—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smtClean="0">
                <a:latin typeface="Book Antiqua" pitchFamily="18" charset="0"/>
              </a:rPr>
              <a:t>ask and answer questions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smtClean="0">
                <a:latin typeface="Book Antiqua" pitchFamily="18" charset="0"/>
              </a:rPr>
              <a:t>read and understand text through silent reading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smtClean="0">
                <a:latin typeface="Book Antiqua" pitchFamily="18" charset="0"/>
              </a:rPr>
              <a:t>write a short paragraph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8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77568"/>
            <a:ext cx="12801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What kind of knowledge is essential to prepare yourself?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58669"/>
            <a:ext cx="12801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 Antiqua" pitchFamily="18" charset="0"/>
              </a:rPr>
              <a:t>The knowledge of--</a:t>
            </a:r>
            <a:endParaRPr lang="en-US" sz="3600" b="1" dirty="0"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58786"/>
            <a:ext cx="5715000" cy="41076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713" y="2258786"/>
            <a:ext cx="6035488" cy="41076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6858000"/>
            <a:ext cx="12801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ook Antiqua" pitchFamily="18" charset="0"/>
              </a:rPr>
              <a:t>m</a:t>
            </a:r>
            <a:r>
              <a:rPr lang="en-US" sz="3200" b="1" dirty="0" smtClean="0">
                <a:latin typeface="Book Antiqua" pitchFamily="18" charset="0"/>
              </a:rPr>
              <a:t>odern science, technology including ICT .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44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265" y="533400"/>
            <a:ext cx="12699236" cy="13630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22786" tIns="61393" rIns="122786" bIns="61393" rtlCol="0">
            <a:spAutoFit/>
          </a:bodyPr>
          <a:lstStyle/>
          <a:p>
            <a:pPr algn="ctr"/>
            <a:r>
              <a:rPr lang="en-US" sz="3600" b="1" dirty="0">
                <a:latin typeface="Book Antiqua" pitchFamily="18" charset="0"/>
              </a:rPr>
              <a:t>The other areas you, as a good citizen, </a:t>
            </a:r>
            <a:r>
              <a:rPr lang="en-US" sz="3600" b="1" dirty="0" smtClean="0">
                <a:latin typeface="Book Antiqua" pitchFamily="18" charset="0"/>
              </a:rPr>
              <a:t>you should </a:t>
            </a:r>
            <a:r>
              <a:rPr lang="en-US" sz="3600" b="1" dirty="0">
                <a:latin typeface="Book Antiqua" pitchFamily="18" charset="0"/>
              </a:rPr>
              <a:t>have knowledge </a:t>
            </a:r>
            <a:r>
              <a:rPr lang="en-US" sz="3600" b="1" dirty="0" smtClean="0">
                <a:latin typeface="Book Antiqua" pitchFamily="18" charset="0"/>
              </a:rPr>
              <a:t>of---</a:t>
            </a:r>
            <a:endParaRPr lang="en-US" sz="36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94" y="2590800"/>
            <a:ext cx="7171890" cy="4583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Left Arrow 3"/>
          <p:cNvSpPr/>
          <p:nvPr/>
        </p:nvSpPr>
        <p:spPr>
          <a:xfrm>
            <a:off x="8001000" y="2590800"/>
            <a:ext cx="5143501" cy="4419600"/>
          </a:xfrm>
          <a:prstGeom prst="leftArrow">
            <a:avLst>
              <a:gd name="adj1" fmla="val 50000"/>
              <a:gd name="adj2" fmla="val 3559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Book Antiqua" pitchFamily="18" charset="0"/>
              </a:rPr>
              <a:t>our </a:t>
            </a:r>
            <a:r>
              <a:rPr lang="en-US" sz="5400" b="1" dirty="0" smtClean="0">
                <a:solidFill>
                  <a:schemeClr val="tx1"/>
                </a:solidFill>
                <a:latin typeface="Book Antiqua" pitchFamily="18" charset="0"/>
              </a:rPr>
              <a:t>country,</a:t>
            </a:r>
            <a:endParaRPr lang="en-US" sz="5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408" y="533400"/>
            <a:ext cx="7408392" cy="67567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ight Arrow 2"/>
          <p:cNvSpPr/>
          <p:nvPr/>
        </p:nvSpPr>
        <p:spPr>
          <a:xfrm>
            <a:off x="609600" y="685800"/>
            <a:ext cx="5240808" cy="6477000"/>
          </a:xfrm>
          <a:prstGeom prst="rightArrow">
            <a:avLst>
              <a:gd name="adj1" fmla="val 50000"/>
              <a:gd name="adj2" fmla="val 4208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Book Antiqua" pitchFamily="18" charset="0"/>
              </a:rPr>
              <a:t>  its constitution,</a:t>
            </a:r>
            <a:endParaRPr lang="en-US" sz="40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9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274</Words>
  <Application>Microsoft Office PowerPoint</Application>
  <PresentationFormat>Custom</PresentationFormat>
  <Paragraphs>49</Paragraphs>
  <Slides>14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PowerPoint Presentation</vt:lpstr>
      <vt:lpstr>Teacher Introduce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Zair</cp:lastModifiedBy>
  <cp:revision>97</cp:revision>
  <dcterms:created xsi:type="dcterms:W3CDTF">2014-01-24T15:07:32Z</dcterms:created>
  <dcterms:modified xsi:type="dcterms:W3CDTF">2018-09-08T13:06:38Z</dcterms:modified>
</cp:coreProperties>
</file>